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4" r:id="rId13"/>
    <p:sldId id="272" r:id="rId14"/>
    <p:sldId id="273" r:id="rId15"/>
    <p:sldId id="275" r:id="rId16"/>
    <p:sldId id="276" r:id="rId17"/>
    <p:sldId id="281" r:id="rId18"/>
    <p:sldId id="282" r:id="rId19"/>
    <p:sldId id="283" r:id="rId20"/>
    <p:sldId id="284" r:id="rId21"/>
    <p:sldId id="285" r:id="rId22"/>
    <p:sldId id="293" r:id="rId23"/>
    <p:sldId id="294" r:id="rId24"/>
    <p:sldId id="295" r:id="rId25"/>
    <p:sldId id="296" r:id="rId26"/>
    <p:sldId id="297" r:id="rId27"/>
    <p:sldId id="298" r:id="rId28"/>
    <p:sldId id="288" r:id="rId29"/>
    <p:sldId id="286" r:id="rId30"/>
    <p:sldId id="287" r:id="rId31"/>
    <p:sldId id="290" r:id="rId32"/>
    <p:sldId id="291" r:id="rId33"/>
    <p:sldId id="292" r:id="rId34"/>
    <p:sldId id="299" r:id="rId35"/>
    <p:sldId id="300" r:id="rId36"/>
    <p:sldId id="301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46"/>
    <p:restoredTop sz="50000"/>
  </p:normalViewPr>
  <p:slideViewPr>
    <p:cSldViewPr>
      <p:cViewPr varScale="1">
        <p:scale>
          <a:sx n="46" d="100"/>
          <a:sy n="46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7A67D-687F-48EF-8087-66D46C30DE8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E1CF4-628E-4F97-9144-0274E1DB4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DCA1-F6DC-4D41-911F-23E7E51C19D2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1C333-5E8D-4E56-AFB3-A1A0D16B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</a:t>
            </a:r>
            <a:r>
              <a:rPr lang="en-US" baseline="0" dirty="0" smtClean="0"/>
              <a:t> everyone vote today?  Not even close…it’s usually around 30% of the population</a:t>
            </a:r>
          </a:p>
          <a:p>
            <a:r>
              <a:rPr lang="en-US" baseline="0" dirty="0" smtClean="0"/>
              <a:t>What does the quote mean?  If you do not vote you have no business being a citizen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army could help collect the taxes if</a:t>
            </a:r>
            <a:r>
              <a:rPr lang="en-US" baseline="0" dirty="0" smtClean="0"/>
              <a:t> necessary</a:t>
            </a:r>
          </a:p>
          <a:p>
            <a:r>
              <a:rPr lang="en-US" baseline="0" dirty="0" smtClean="0"/>
              <a:t>Presidents and the middle class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question why God would choose to kill some members of the church but </a:t>
            </a:r>
            <a:r>
              <a:rPr lang="en-US" smtClean="0"/>
              <a:t>not others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 student come to the board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Revival of learning was geared to educate his</a:t>
            </a:r>
            <a:r>
              <a:rPr lang="en-US" baseline="0" dirty="0" smtClean="0"/>
              <a:t> people in many subjects including Latin.  Before Charlemagne education was not a high priority and most of his clergy was very ignorant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clip of “she’s a witch”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the crusades to the war in Iraq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negotiations </a:t>
            </a:r>
            <a:r>
              <a:rPr lang="en-US" dirty="0" err="1" smtClean="0"/>
              <a:t>Salah</a:t>
            </a:r>
            <a:r>
              <a:rPr lang="en-US" baseline="0" dirty="0" smtClean="0"/>
              <a:t> al-din reopened Jerusalem to Christian pilgrims</a:t>
            </a:r>
          </a:p>
          <a:p>
            <a:r>
              <a:rPr lang="en-US" baseline="0" dirty="0" smtClean="0"/>
              <a:t>Also known as Saladin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Richard the </a:t>
            </a:r>
            <a:r>
              <a:rPr lang="en-US" dirty="0" err="1" smtClean="0"/>
              <a:t>Lionheart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Monty Python Bring out your dead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Monty Python Feudalism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it easy to reform the</a:t>
            </a:r>
            <a:r>
              <a:rPr lang="en-US" baseline="0" dirty="0" smtClean="0"/>
              <a:t> church if you could be excommunicated?  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C333-5E8D-4E56-AFB3-A1A0D16BC0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607986E-8214-4736-A72B-0A1635D6D52A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2EE08EB-BFF8-4B9B-8144-10C6B976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Image:Karl_1_mit_papst_gelasius_gregor1_sacramentar_v_karl_d_kahlen.jpg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iegeofAntioch.jpeg" TargetMode="Externa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tent.answers.com/main/content/wp/en/4/49/Jousting_Knights.jpg" TargetMode="Externa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1/13/HY002563.jpg" TargetMode="External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Emblem_of_the_Papacy.svg" TargetMode="Externa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news-service.stanford.edu/news/2006/january11/gifs/mlk.jpg&amp;imgrefurl=http://news-service.stanford.edu/news/2006/january11/mlk-011106.html&amp;h=380&amp;w=300&amp;sz=33&amp;hl=en&amp;start=1&amp;um=1&amp;tbnid=oOBvl92pmROIzM:&amp;tbnh=123&amp;tbnw=97&amp;prev=/images?q=martin+luther+king+jr&amp;svnum=10&amp;um=1&amp;hl=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673352"/>
          </a:xfrm>
        </p:spPr>
        <p:txBody>
          <a:bodyPr/>
          <a:lstStyle/>
          <a:p>
            <a:pPr algn="ctr"/>
            <a:r>
              <a:rPr lang="en-US" dirty="0" smtClean="0"/>
              <a:t>Democracy and the Middle Ages</a:t>
            </a:r>
            <a:endParaRPr lang="en-US" dirty="0"/>
          </a:p>
        </p:txBody>
      </p:sp>
      <p:pic>
        <p:nvPicPr>
          <p:cNvPr id="29698" name="Picture 2" descr="An early mediaeval Frankish king depicted with the Pope, from the Sacramentay of Charles the Bald (about 870).">
            <a:hlinkClick r:id="rId2" tooltip="An early mediaeval Frankish king depicted with the Pope, from the Sacramentay of Charles the Bald (about 870)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26464"/>
            <a:ext cx="4114800" cy="5431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1141476"/>
            <a:ext cx="274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Topics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Democracy and The 4 R’s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Greek Contribution to Democracy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Roman Contribution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Judeo-Christian Contribution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Crusades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Middle Ages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Power of the Catholic Church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100 Years War</a:t>
            </a:r>
          </a:p>
          <a:p>
            <a:pPr marL="285750" indent="-285750" algn="ctr">
              <a:buFont typeface="Arial"/>
              <a:buChar char="•"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943600" cy="5410200"/>
          </a:xfrm>
        </p:spPr>
        <p:txBody>
          <a:bodyPr/>
          <a:lstStyle/>
          <a:p>
            <a:r>
              <a:rPr lang="en-US" dirty="0" smtClean="0"/>
              <a:t>Greeks demanded that all adult males participated in the democratic process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“We do not say that a man who takes no interest in politics is a man who minds his own business, we say that he has no business here at all”</a:t>
            </a:r>
          </a:p>
          <a:p>
            <a:pPr algn="r">
              <a:buNone/>
            </a:pPr>
            <a:r>
              <a:rPr lang="en-US" dirty="0" smtClean="0"/>
              <a:t>-Greek Statesman Pericles</a:t>
            </a:r>
            <a:endParaRPr lang="en-US" dirty="0"/>
          </a:p>
        </p:txBody>
      </p:sp>
      <p:pic>
        <p:nvPicPr>
          <p:cNvPr id="8194" name="Picture 2" descr="http://www.usu.edu/markdamen/1320Hist&amp;Civ/slides/05space/peric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894" y="1828800"/>
            <a:ext cx="3194106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05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Greeks were the first people to make scientific investigations and studies of human culture</a:t>
            </a:r>
          </a:p>
          <a:p>
            <a:pPr lvl="1"/>
            <a:r>
              <a:rPr lang="en-US" dirty="0" smtClean="0"/>
              <a:t>Before the Greeks everything was interpreted by myths</a:t>
            </a:r>
          </a:p>
          <a:p>
            <a:pPr lvl="1"/>
            <a:r>
              <a:rPr lang="en-US" dirty="0" smtClean="0"/>
              <a:t>Greeks invented natural law</a:t>
            </a:r>
          </a:p>
          <a:p>
            <a:pPr lvl="2"/>
            <a:r>
              <a:rPr lang="en-US" dirty="0" smtClean="0"/>
              <a:t>The rules of nature could be discovered by human beings through careful observation and reasoned inquiry</a:t>
            </a:r>
          </a:p>
          <a:p>
            <a:r>
              <a:rPr lang="en-US" dirty="0" smtClean="0"/>
              <a:t>Greeks made great advancements in science, literature, and politics</a:t>
            </a:r>
            <a:endParaRPr lang="en-US" dirty="0"/>
          </a:p>
        </p:txBody>
      </p:sp>
      <p:pic>
        <p:nvPicPr>
          <p:cNvPr id="5122" name="Picture 2" descr="http://www-groups.dcs.st-and.ac.uk/history/Diagrams/Moscow_papyru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4313" y="3124200"/>
            <a:ext cx="4199687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Athens and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ationsonline.org/maps/countries_europe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447800"/>
            <a:ext cx="4040188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Romans created laws that their citizens had to follow</a:t>
            </a:r>
          </a:p>
          <a:p>
            <a:pPr lvl="1"/>
            <a:r>
              <a:rPr lang="en-US" sz="2800" dirty="0" smtClean="0"/>
              <a:t>Laws were created by the republic</a:t>
            </a:r>
          </a:p>
          <a:p>
            <a:r>
              <a:rPr lang="en-US" sz="3200" dirty="0" smtClean="0"/>
              <a:t>Roman laws were based on reason and justice and were designed to protect citizens and their property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447800"/>
            <a:ext cx="4041775" cy="715355"/>
          </a:xfrm>
        </p:spPr>
        <p:txBody>
          <a:bodyPr/>
          <a:lstStyle/>
          <a:p>
            <a:r>
              <a:rPr lang="en-US" dirty="0" smtClean="0"/>
              <a:t>Roman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951288"/>
          </a:xfrm>
        </p:spPr>
        <p:txBody>
          <a:bodyPr/>
          <a:lstStyle/>
          <a:p>
            <a:r>
              <a:rPr lang="en-US" dirty="0" smtClean="0"/>
              <a:t>No one should suffer penalty for what they think</a:t>
            </a:r>
          </a:p>
          <a:p>
            <a:r>
              <a:rPr lang="en-US" dirty="0" smtClean="0"/>
              <a:t>The guilt or punishment of a father can impose no stigma upon the son</a:t>
            </a:r>
          </a:p>
          <a:p>
            <a:r>
              <a:rPr lang="en-US" dirty="0" smtClean="0"/>
              <a:t>In inflicting penalties, the age of the guilty party must be considered</a:t>
            </a:r>
            <a:endParaRPr lang="en-US" dirty="0"/>
          </a:p>
        </p:txBody>
      </p:sp>
      <p:pic>
        <p:nvPicPr>
          <p:cNvPr id="4098" name="Picture 2" descr="http://images.google.com/url?q=http://www.pravos.hr/engleski/clip_image003.jpg&amp;usg=AFQjCNGtgMpVB-GoUGk02_xMRRKp2HMC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029200"/>
            <a:ext cx="28575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Judeo-Christian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638800" cy="5486400"/>
          </a:xfrm>
        </p:spPr>
        <p:txBody>
          <a:bodyPr/>
          <a:lstStyle/>
          <a:p>
            <a:r>
              <a:rPr lang="en-US" dirty="0" smtClean="0"/>
              <a:t>Ancient Hebrews or Jews</a:t>
            </a:r>
          </a:p>
          <a:p>
            <a:pPr lvl="1"/>
            <a:r>
              <a:rPr lang="en-US" dirty="0" smtClean="0"/>
              <a:t>First religion to believe in only one god</a:t>
            </a:r>
          </a:p>
          <a:p>
            <a:r>
              <a:rPr lang="en-US" dirty="0" smtClean="0"/>
              <a:t>Hebrews believed that God gave all humans moral freedom</a:t>
            </a:r>
          </a:p>
          <a:p>
            <a:pPr lvl="1"/>
            <a:r>
              <a:rPr lang="en-US" dirty="0" smtClean="0"/>
              <a:t>The ability to choose between good and evil</a:t>
            </a:r>
          </a:p>
          <a:p>
            <a:r>
              <a:rPr lang="en-US" dirty="0" smtClean="0"/>
              <a:t>This belief led to a new emphasis on individual worth</a:t>
            </a:r>
          </a:p>
          <a:p>
            <a:endParaRPr lang="en-US" dirty="0" smtClean="0"/>
          </a:p>
        </p:txBody>
      </p:sp>
      <p:pic>
        <p:nvPicPr>
          <p:cNvPr id="3074" name="Picture 2" descr="http://www.beforeus.com/images/la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437" y="2438401"/>
            <a:ext cx="3727563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Judeo-Christian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715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Hebrews were openly against…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Oppression</a:t>
            </a:r>
          </a:p>
          <a:p>
            <a:pPr lvl="1"/>
            <a:r>
              <a:rPr lang="en-US" dirty="0" smtClean="0"/>
              <a:t>Greed</a:t>
            </a:r>
          </a:p>
          <a:p>
            <a:r>
              <a:rPr lang="en-US" dirty="0" smtClean="0"/>
              <a:t>Believed all people had the right to be treated with justice and dignity</a:t>
            </a:r>
          </a:p>
          <a:p>
            <a:r>
              <a:rPr lang="en-US" dirty="0" smtClean="0"/>
              <a:t>In the 1</a:t>
            </a:r>
            <a:r>
              <a:rPr lang="en-US" baseline="30000" dirty="0" smtClean="0"/>
              <a:t>st</a:t>
            </a:r>
            <a:r>
              <a:rPr lang="en-US" dirty="0" smtClean="0"/>
              <a:t> century a teacher came along – who do you think it was?</a:t>
            </a:r>
            <a:endParaRPr lang="en-US" dirty="0"/>
          </a:p>
        </p:txBody>
      </p:sp>
      <p:pic>
        <p:nvPicPr>
          <p:cNvPr id="35842" name="Picture 2" descr="http://www.spaceandmotion.com/Images/corregio-jesus-christ-christia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109090"/>
            <a:ext cx="3505200" cy="38440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Judeo-Christian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029200" cy="5410200"/>
          </a:xfrm>
        </p:spPr>
        <p:txBody>
          <a:bodyPr/>
          <a:lstStyle/>
          <a:p>
            <a:r>
              <a:rPr lang="en-US" dirty="0" smtClean="0"/>
              <a:t>Jesus adopted the views of the Hebrews</a:t>
            </a:r>
          </a:p>
          <a:p>
            <a:r>
              <a:rPr lang="en-US" dirty="0" smtClean="0"/>
              <a:t>Christians spread their beliefs as opposed to the Jews who kept their beliefs to themselves</a:t>
            </a:r>
          </a:p>
          <a:p>
            <a:r>
              <a:rPr lang="en-US" dirty="0" smtClean="0"/>
              <a:t>Christianity has helped shape democracy by preaching individual self worth</a:t>
            </a:r>
            <a:endParaRPr lang="en-US" dirty="0"/>
          </a:p>
        </p:txBody>
      </p:sp>
      <p:pic>
        <p:nvPicPr>
          <p:cNvPr id="36866" name="Picture 2" descr="http://www.politicalgateway.com/allimages/religion/christia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79331"/>
            <a:ext cx="3505200" cy="53786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257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Middle Ages 500-1000 A.D.</a:t>
            </a:r>
          </a:p>
          <a:p>
            <a:r>
              <a:rPr lang="en-US" dirty="0" smtClean="0"/>
              <a:t>After the fall of the Roman Empire, European focus shifted to the north</a:t>
            </a:r>
          </a:p>
          <a:p>
            <a:r>
              <a:rPr lang="en-US" dirty="0" smtClean="0"/>
              <a:t>The Franks</a:t>
            </a:r>
          </a:p>
          <a:p>
            <a:pPr lvl="1"/>
            <a:r>
              <a:rPr lang="en-US" dirty="0" smtClean="0"/>
              <a:t>Between 400 and 700 Germanic tribes carved up Europe</a:t>
            </a:r>
          </a:p>
          <a:p>
            <a:pPr lvl="1"/>
            <a:r>
              <a:rPr lang="en-US" dirty="0" smtClean="0"/>
              <a:t>In 486 A.D. King Clovis converted the Franks to Christianity</a:t>
            </a:r>
          </a:p>
          <a:p>
            <a:endParaRPr lang="en-US" dirty="0"/>
          </a:p>
        </p:txBody>
      </p:sp>
      <p:pic>
        <p:nvPicPr>
          <p:cNvPr id="2052" name="Picture 4" descr="http://staff.harrisonburg.k12.va.us/~cwalton/walton/SOLPics/Clov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4469" y="1905000"/>
            <a:ext cx="3869531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867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Europe and the Muslim World</a:t>
            </a:r>
          </a:p>
          <a:p>
            <a:pPr lvl="1"/>
            <a:r>
              <a:rPr lang="en-US" dirty="0" smtClean="0"/>
              <a:t>The religion of Islam appears in Arabia in 622 A.D.</a:t>
            </a:r>
          </a:p>
          <a:p>
            <a:pPr lvl="1"/>
            <a:r>
              <a:rPr lang="en-US" dirty="0" smtClean="0"/>
              <a:t>Muslim armies overran Christian territories in Palestine, North Africa and Spain</a:t>
            </a:r>
          </a:p>
          <a:p>
            <a:pPr lvl="1"/>
            <a:r>
              <a:rPr lang="en-US" dirty="0" smtClean="0"/>
              <a:t>Muslims tried to overrun the Francs in France but lost</a:t>
            </a:r>
          </a:p>
          <a:p>
            <a:pPr lvl="2"/>
            <a:r>
              <a:rPr lang="en-US" dirty="0" smtClean="0"/>
              <a:t>This made the Christians believe that God was on their side</a:t>
            </a:r>
          </a:p>
          <a:p>
            <a:pPr lvl="1"/>
            <a:r>
              <a:rPr lang="en-US" dirty="0" smtClean="0"/>
              <a:t>Muslims were a source of anxiety for the Christians</a:t>
            </a:r>
            <a:endParaRPr lang="en-US" dirty="0"/>
          </a:p>
        </p:txBody>
      </p:sp>
      <p:pic>
        <p:nvPicPr>
          <p:cNvPr id="44034" name="Picture 2" descr="http://www.freedomszone.com/archives/Battle%20of%20Tou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516" y="2743200"/>
            <a:ext cx="3442484" cy="29248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867400" cy="5410200"/>
          </a:xfrm>
        </p:spPr>
        <p:txBody>
          <a:bodyPr/>
          <a:lstStyle/>
          <a:p>
            <a:r>
              <a:rPr lang="en-US" dirty="0" smtClean="0"/>
              <a:t>The Age of Charlemagne</a:t>
            </a:r>
          </a:p>
          <a:p>
            <a:pPr lvl="1"/>
            <a:r>
              <a:rPr lang="en-US" dirty="0" smtClean="0"/>
              <a:t>Also known as Charles the Great</a:t>
            </a:r>
          </a:p>
          <a:p>
            <a:pPr lvl="1"/>
            <a:r>
              <a:rPr lang="en-US" dirty="0" smtClean="0"/>
              <a:t>He loved battle and spent much of his reign battling the Muslims</a:t>
            </a:r>
          </a:p>
          <a:p>
            <a:pPr lvl="1"/>
            <a:r>
              <a:rPr lang="en-US" dirty="0" smtClean="0"/>
              <a:t>He was a Christian Emperor</a:t>
            </a:r>
          </a:p>
          <a:p>
            <a:pPr lvl="1"/>
            <a:r>
              <a:rPr lang="en-US" dirty="0" smtClean="0"/>
              <a:t>He was crowned by Pope Leo III as the Emperor of the Romans</a:t>
            </a:r>
          </a:p>
          <a:p>
            <a:pPr lvl="1"/>
            <a:r>
              <a:rPr lang="en-US" dirty="0" smtClean="0"/>
              <a:t>Charlemagne tried to create a unified Christian Europe</a:t>
            </a:r>
          </a:p>
          <a:p>
            <a:pPr lvl="1"/>
            <a:r>
              <a:rPr lang="en-US" dirty="0" smtClean="0"/>
              <a:t>He also created a revival of learning</a:t>
            </a:r>
            <a:endParaRPr lang="en-US" dirty="0"/>
          </a:p>
        </p:txBody>
      </p:sp>
      <p:pic>
        <p:nvPicPr>
          <p:cNvPr id="4" name="Picture 2" descr="http://www.nndb.com/people/180/000085922/charlemagne-1-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657" y="2362200"/>
            <a:ext cx="3213344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Rise of Democratic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a Democracy?</a:t>
            </a:r>
          </a:p>
          <a:p>
            <a:pPr lvl="1"/>
            <a:r>
              <a:rPr lang="en-US" dirty="0" smtClean="0"/>
              <a:t>It’s a system of government where the people have freedom of political choice</a:t>
            </a:r>
          </a:p>
          <a:p>
            <a:pPr lvl="1"/>
            <a:r>
              <a:rPr lang="en-US" dirty="0" smtClean="0"/>
              <a:t>Created by the Ancient Greeks</a:t>
            </a:r>
          </a:p>
          <a:p>
            <a:pPr lvl="2"/>
            <a:r>
              <a:rPr lang="en-US" dirty="0" smtClean="0"/>
              <a:t>Plato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What are other forms of</a:t>
            </a:r>
          </a:p>
          <a:p>
            <a:pPr>
              <a:buNone/>
            </a:pPr>
            <a:r>
              <a:rPr lang="en-US" dirty="0" smtClean="0"/>
              <a:t>     government?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4 R’s</a:t>
            </a:r>
          </a:p>
          <a:p>
            <a:pPr lvl="1"/>
            <a:r>
              <a:rPr lang="en-US" dirty="0" smtClean="0"/>
              <a:t>Representative Government</a:t>
            </a:r>
          </a:p>
          <a:p>
            <a:pPr lvl="1"/>
            <a:r>
              <a:rPr lang="en-US" dirty="0" smtClean="0"/>
              <a:t>Rule by Law</a:t>
            </a:r>
          </a:p>
          <a:p>
            <a:pPr lvl="1"/>
            <a:r>
              <a:rPr lang="en-US" dirty="0" smtClean="0"/>
              <a:t>Individual Rights</a:t>
            </a:r>
          </a:p>
          <a:p>
            <a:pPr lvl="1"/>
            <a:r>
              <a:rPr lang="en-US" dirty="0" smtClean="0"/>
              <a:t>Reason</a:t>
            </a:r>
            <a:endParaRPr lang="en-US" dirty="0"/>
          </a:p>
        </p:txBody>
      </p:sp>
      <p:pic>
        <p:nvPicPr>
          <p:cNvPr id="1026" name="Picture 2" descr="http://www.hypatia-lovers.com/images/Plat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992769"/>
            <a:ext cx="3505200" cy="38652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943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Charlemagne</a:t>
            </a:r>
          </a:p>
          <a:p>
            <a:pPr lvl="1"/>
            <a:r>
              <a:rPr lang="en-US" dirty="0" smtClean="0"/>
              <a:t>Charlemagne dies in 814</a:t>
            </a:r>
          </a:p>
          <a:p>
            <a:pPr lvl="1"/>
            <a:r>
              <a:rPr lang="en-US" dirty="0" smtClean="0"/>
              <a:t>His empire soon fell apart</a:t>
            </a:r>
          </a:p>
          <a:p>
            <a:pPr lvl="1"/>
            <a:r>
              <a:rPr lang="en-US" dirty="0" smtClean="0"/>
              <a:t>His heirs battled for power for 30 years</a:t>
            </a:r>
          </a:p>
          <a:p>
            <a:pPr lvl="1"/>
            <a:r>
              <a:rPr lang="en-US" dirty="0" smtClean="0"/>
              <a:t>Treaty of Verdun was created and it split up Europe into 3 regions</a:t>
            </a:r>
          </a:p>
          <a:p>
            <a:pPr lvl="1"/>
            <a:r>
              <a:rPr lang="en-US" dirty="0" smtClean="0"/>
              <a:t>Charlemagne’s heirs faced new waves of invasion from Muslims</a:t>
            </a:r>
          </a:p>
          <a:p>
            <a:pPr lvl="1"/>
            <a:r>
              <a:rPr lang="en-US" dirty="0" smtClean="0"/>
              <a:t>The Vikings also snapped up a part of Charlemagne's empire</a:t>
            </a:r>
          </a:p>
          <a:p>
            <a:pPr lvl="2"/>
            <a:r>
              <a:rPr lang="en-US" dirty="0" smtClean="0"/>
              <a:t>They were extremely destructive raiders</a:t>
            </a:r>
            <a:endParaRPr lang="en-US" dirty="0"/>
          </a:p>
        </p:txBody>
      </p:sp>
      <p:pic>
        <p:nvPicPr>
          <p:cNvPr id="45058" name="Picture 2" descr="http://lib.lbcc.edu/handouts/images/Vikings/viking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609850"/>
            <a:ext cx="3200400" cy="4248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096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face of invasions by Vikings, Muslims and Magyars, kings and emperors were too weak to maintain law and order</a:t>
            </a:r>
          </a:p>
          <a:p>
            <a:pPr lvl="1"/>
            <a:r>
              <a:rPr lang="en-US" dirty="0" smtClean="0"/>
              <a:t>In order to protect their homes, lands and themselves they developed a system known as Feudalism</a:t>
            </a:r>
          </a:p>
          <a:p>
            <a:pPr lvl="1"/>
            <a:r>
              <a:rPr lang="en-US" dirty="0" smtClean="0"/>
              <a:t>Peasants and Lords agreed on a feudal contract</a:t>
            </a:r>
          </a:p>
          <a:p>
            <a:pPr lvl="1"/>
            <a:r>
              <a:rPr lang="en-US" dirty="0" smtClean="0"/>
              <a:t>Tenants-in-chief  gave lords a fief or estates</a:t>
            </a:r>
          </a:p>
          <a:p>
            <a:pPr lvl="2"/>
            <a:r>
              <a:rPr lang="en-US" dirty="0" smtClean="0"/>
              <a:t>Fiefs came with Peasants to work the land</a:t>
            </a:r>
          </a:p>
          <a:p>
            <a:pPr lvl="2"/>
            <a:r>
              <a:rPr lang="en-US" dirty="0" smtClean="0"/>
              <a:t>In exchange Lords promised to protect peasants</a:t>
            </a:r>
            <a:endParaRPr lang="en-US" dirty="0"/>
          </a:p>
        </p:txBody>
      </p:sp>
      <p:pic>
        <p:nvPicPr>
          <p:cNvPr id="47106" name="Picture 2" descr="http://media.allrefer.com/s4/l/p0013046-feudali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3352800" cy="26151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248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Pope Urban II</a:t>
            </a:r>
          </a:p>
          <a:p>
            <a:pPr lvl="1"/>
            <a:r>
              <a:rPr lang="en-US" dirty="0" smtClean="0"/>
              <a:t>Calls for the first crusade in order to battle the Turks (Muslims)</a:t>
            </a:r>
          </a:p>
          <a:p>
            <a:pPr lvl="1"/>
            <a:r>
              <a:rPr lang="en-US" dirty="0" smtClean="0"/>
              <a:t>By doing this he hoped that if his knights fought the Muslims they would stop fighting each other and it would unify Europe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Crusade 1096-1099</a:t>
            </a:r>
          </a:p>
          <a:p>
            <a:pPr lvl="1"/>
            <a:r>
              <a:rPr lang="en-US" dirty="0" smtClean="0"/>
              <a:t>The only crusade to come close to achieving its goal</a:t>
            </a:r>
          </a:p>
          <a:p>
            <a:pPr lvl="1"/>
            <a:r>
              <a:rPr lang="en-US" dirty="0" smtClean="0"/>
              <a:t>A long bloody campaign that resulting in Christian knights capturing Jerusalem in 1099</a:t>
            </a:r>
          </a:p>
          <a:p>
            <a:pPr lvl="1"/>
            <a:r>
              <a:rPr lang="en-US" dirty="0" smtClean="0"/>
              <a:t>They then killed all Muslim and Jewish residents in the city</a:t>
            </a:r>
            <a:endParaRPr lang="en-US" dirty="0"/>
          </a:p>
        </p:txBody>
      </p:sp>
      <p:pic>
        <p:nvPicPr>
          <p:cNvPr id="59394" name="Picture 2" descr="http://z.about.com/d/atheism/1/0/L/J/PeterHermitKneelsUrban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896" y="2667000"/>
            <a:ext cx="2843104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0198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Crusades lasted for 200 years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Crusade 1147-1148</a:t>
            </a:r>
          </a:p>
          <a:p>
            <a:pPr lvl="1"/>
            <a:r>
              <a:rPr lang="en-US" dirty="0" smtClean="0"/>
              <a:t>Muslims capture the city of Edessa</a:t>
            </a:r>
          </a:p>
          <a:p>
            <a:pPr lvl="1"/>
            <a:r>
              <a:rPr lang="en-US" dirty="0" smtClean="0"/>
              <a:t>Bernard of </a:t>
            </a:r>
            <a:r>
              <a:rPr lang="en-US" dirty="0" err="1" smtClean="0"/>
              <a:t>Clairvaux</a:t>
            </a:r>
            <a:r>
              <a:rPr lang="en-US" dirty="0" smtClean="0"/>
              <a:t> calls for a new crusade against the Muslims</a:t>
            </a:r>
          </a:p>
          <a:p>
            <a:pPr lvl="1"/>
            <a:r>
              <a:rPr lang="en-US" dirty="0" smtClean="0"/>
              <a:t>An unsuccessful crusade</a:t>
            </a:r>
          </a:p>
          <a:p>
            <a:pPr lvl="1"/>
            <a:r>
              <a:rPr lang="en-US" dirty="0" smtClean="0"/>
              <a:t>The foolish attack of Damascus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Crusade 1189-1192</a:t>
            </a:r>
          </a:p>
          <a:p>
            <a:r>
              <a:rPr lang="en-US" dirty="0" smtClean="0"/>
              <a:t>Jerusalem recaptured by the Muslims and a leader by the name of </a:t>
            </a:r>
            <a:r>
              <a:rPr lang="en-US" dirty="0" err="1" smtClean="0"/>
              <a:t>Salah</a:t>
            </a:r>
            <a:r>
              <a:rPr lang="en-US" dirty="0" smtClean="0"/>
              <a:t> al-Din</a:t>
            </a:r>
          </a:p>
          <a:p>
            <a:endParaRPr lang="en-US" dirty="0" smtClean="0"/>
          </a:p>
        </p:txBody>
      </p:sp>
      <p:pic>
        <p:nvPicPr>
          <p:cNvPr id="60418" name="Picture 2" descr="http://urduseek.com/images/heroes/jerosal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3048000" cy="26182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324600" cy="5410200"/>
          </a:xfrm>
        </p:spPr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Crusade</a:t>
            </a:r>
          </a:p>
          <a:p>
            <a:pPr lvl="1"/>
            <a:r>
              <a:rPr lang="en-US" dirty="0" smtClean="0"/>
              <a:t>Pope Gregory VIII calls for the 3</a:t>
            </a:r>
            <a:r>
              <a:rPr lang="en-US" baseline="30000" dirty="0" smtClean="0"/>
              <a:t>rd</a:t>
            </a:r>
            <a:r>
              <a:rPr lang="en-US" dirty="0" smtClean="0"/>
              <a:t> Crusade</a:t>
            </a:r>
          </a:p>
          <a:p>
            <a:pPr lvl="1"/>
            <a:r>
              <a:rPr lang="en-US" dirty="0" smtClean="0"/>
              <a:t>Richard I of England joined this crusade</a:t>
            </a:r>
          </a:p>
          <a:p>
            <a:pPr lvl="1"/>
            <a:r>
              <a:rPr lang="en-US" dirty="0" smtClean="0"/>
              <a:t>During this crusade the Christians believed that the Mediterranean would open up so they could walk to the holy land – It didn’t happen</a:t>
            </a:r>
          </a:p>
          <a:p>
            <a:pPr lvl="1"/>
            <a:r>
              <a:rPr lang="en-US" dirty="0" smtClean="0"/>
              <a:t>Another failed crusade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2468" name="Picture 4" descr="http://www.frenchentree.com/france-limousin-living/images/Richard-Lionhe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190" y="2362200"/>
            <a:ext cx="292681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324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Crusade 1200-1204</a:t>
            </a:r>
          </a:p>
          <a:p>
            <a:pPr lvl="1"/>
            <a:r>
              <a:rPr lang="en-US" dirty="0" smtClean="0"/>
              <a:t>Called for by Pope Innocent III</a:t>
            </a:r>
          </a:p>
          <a:p>
            <a:pPr lvl="1"/>
            <a:r>
              <a:rPr lang="en-US" dirty="0" smtClean="0"/>
              <a:t>Tried to get to the holy land (Jerusalem) through Egypt</a:t>
            </a:r>
          </a:p>
          <a:p>
            <a:pPr lvl="1"/>
            <a:r>
              <a:rPr lang="en-US" dirty="0" smtClean="0"/>
              <a:t>Made it to Constantinople where they were sacked (overrun) by the Muslims</a:t>
            </a:r>
          </a:p>
          <a:p>
            <a:r>
              <a:rPr lang="en-US" dirty="0" smtClean="0"/>
              <a:t>The Children’s Crusade 1212</a:t>
            </a:r>
          </a:p>
          <a:p>
            <a:pPr lvl="1"/>
            <a:r>
              <a:rPr lang="en-US" dirty="0" smtClean="0"/>
              <a:t>30,000 French children, 7,000 German children</a:t>
            </a:r>
          </a:p>
          <a:p>
            <a:pPr lvl="1"/>
            <a:r>
              <a:rPr lang="en-US" dirty="0" smtClean="0"/>
              <a:t>Goal was to retake the holy land</a:t>
            </a:r>
          </a:p>
          <a:p>
            <a:pPr lvl="1"/>
            <a:r>
              <a:rPr lang="en-US" dirty="0" smtClean="0"/>
              <a:t>All children were killed or sold into slavery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The Siege of Antioch, from a medieval miniature painting, during the First Crusade.">
            <a:hlinkClick r:id="rId2" tooltip="The Siege of Antioch, from a medieval miniature painting, during the First Crusade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609849"/>
            <a:ext cx="2857500" cy="42481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715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Left a bitter legacy of religious hatred</a:t>
            </a:r>
          </a:p>
          <a:p>
            <a:r>
              <a:rPr lang="en-US" dirty="0" smtClean="0"/>
              <a:t>Both Christians and Muslims committed many atrocities</a:t>
            </a:r>
          </a:p>
          <a:p>
            <a:r>
              <a:rPr lang="en-US" dirty="0" smtClean="0"/>
              <a:t>Economic Expansion</a:t>
            </a:r>
          </a:p>
          <a:p>
            <a:r>
              <a:rPr lang="en-US" dirty="0" smtClean="0"/>
              <a:t>Increased Power of Monarchs</a:t>
            </a:r>
          </a:p>
          <a:p>
            <a:r>
              <a:rPr lang="en-US" dirty="0" smtClean="0"/>
              <a:t>Churches power increases</a:t>
            </a:r>
          </a:p>
          <a:p>
            <a:r>
              <a:rPr lang="en-US" dirty="0" smtClean="0"/>
              <a:t>Gave Christians a wider world view and the desire to explore Asia and India</a:t>
            </a:r>
          </a:p>
          <a:p>
            <a:pPr lvl="1"/>
            <a:r>
              <a:rPr lang="en-US" dirty="0" smtClean="0"/>
              <a:t>Marco Polo – explored China and India and came back with many tales</a:t>
            </a:r>
            <a:endParaRPr lang="en-US" dirty="0"/>
          </a:p>
        </p:txBody>
      </p:sp>
      <p:pic>
        <p:nvPicPr>
          <p:cNvPr id="66562" name="Picture 2" descr="http://academic.brooklyn.cuny.edu/core9/phalsall/images/marcp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725" y="2857500"/>
            <a:ext cx="2962275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553200" cy="5410200"/>
          </a:xfrm>
        </p:spPr>
        <p:txBody>
          <a:bodyPr/>
          <a:lstStyle/>
          <a:p>
            <a:r>
              <a:rPr lang="en-US" dirty="0" smtClean="0"/>
              <a:t>The Black Death Strikes</a:t>
            </a:r>
          </a:p>
          <a:p>
            <a:pPr lvl="1"/>
            <a:r>
              <a:rPr lang="en-US" dirty="0" smtClean="0"/>
              <a:t>Kills 25 million people</a:t>
            </a:r>
          </a:p>
          <a:p>
            <a:pPr lvl="1"/>
            <a:r>
              <a:rPr lang="en-US" dirty="0" smtClean="0"/>
              <a:t>Spread by fleas and unsanitary conditions</a:t>
            </a:r>
          </a:p>
          <a:p>
            <a:r>
              <a:rPr lang="en-US" dirty="0" smtClean="0"/>
              <a:t>Divisions develop within the Catholic church</a:t>
            </a:r>
          </a:p>
          <a:p>
            <a:pPr lvl="1"/>
            <a:r>
              <a:rPr lang="en-US" dirty="0" smtClean="0"/>
              <a:t>Many angry about the crusades and the black death</a:t>
            </a:r>
          </a:p>
          <a:p>
            <a:r>
              <a:rPr lang="en-US" dirty="0" smtClean="0"/>
              <a:t>Beer saved the human population</a:t>
            </a:r>
          </a:p>
          <a:p>
            <a:pPr lvl="1"/>
            <a:r>
              <a:rPr lang="en-US" dirty="0" smtClean="0"/>
              <a:t>Plymouth Rock</a:t>
            </a:r>
          </a:p>
          <a:p>
            <a:pPr lvl="1"/>
            <a:endParaRPr lang="en-US" dirty="0"/>
          </a:p>
        </p:txBody>
      </p:sp>
      <p:pic>
        <p:nvPicPr>
          <p:cNvPr id="68610" name="Picture 2" descr="http://www.springfield.k12.il.us/schools/springfield/eliz/images/Plagu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473" y="3886200"/>
            <a:ext cx="2543527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638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Peasants and Manor Life</a:t>
            </a:r>
          </a:p>
          <a:p>
            <a:pPr lvl="1"/>
            <a:r>
              <a:rPr lang="en-US" dirty="0" smtClean="0"/>
              <a:t>Manor – the Lord’s estate</a:t>
            </a:r>
          </a:p>
          <a:p>
            <a:pPr lvl="1"/>
            <a:r>
              <a:rPr lang="en-US" dirty="0" smtClean="0"/>
              <a:t>Serf – Peasant</a:t>
            </a:r>
          </a:p>
          <a:p>
            <a:pPr lvl="1"/>
            <a:r>
              <a:rPr lang="en-US" dirty="0" smtClean="0"/>
              <a:t>Mutual Obligations</a:t>
            </a:r>
          </a:p>
          <a:p>
            <a:pPr lvl="2"/>
            <a:r>
              <a:rPr lang="en-US" dirty="0" smtClean="0"/>
              <a:t>Serfs worked the land for the lords, repaired roads, bridges and fences</a:t>
            </a:r>
          </a:p>
          <a:p>
            <a:pPr lvl="2"/>
            <a:r>
              <a:rPr lang="en-US" dirty="0" smtClean="0"/>
              <a:t>In return Lords gave serfs a few acres to use for themselves</a:t>
            </a:r>
          </a:p>
          <a:p>
            <a:pPr lvl="2"/>
            <a:r>
              <a:rPr lang="en-US" dirty="0" smtClean="0"/>
              <a:t>Serfs were offered protection from Viking raids and feudal warfare</a:t>
            </a:r>
          </a:p>
          <a:p>
            <a:pPr lvl="2"/>
            <a:r>
              <a:rPr lang="en-US" dirty="0" smtClean="0"/>
              <a:t>Serfs were not allowed to leave the manor</a:t>
            </a:r>
            <a:endParaRPr lang="en-US" dirty="0"/>
          </a:p>
        </p:txBody>
      </p:sp>
      <p:pic>
        <p:nvPicPr>
          <p:cNvPr id="51202" name="Picture 2" descr="http://content.answers.com/main/content/wp/en/thumb/c/ca/250px-Rolandfeal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844" y="2362200"/>
            <a:ext cx="3619156" cy="4010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5486400"/>
          </a:xfrm>
        </p:spPr>
        <p:txBody>
          <a:bodyPr/>
          <a:lstStyle/>
          <a:p>
            <a:r>
              <a:rPr lang="en-US" dirty="0" smtClean="0"/>
              <a:t>The World of Nobles</a:t>
            </a:r>
          </a:p>
          <a:p>
            <a:pPr lvl="1"/>
            <a:r>
              <a:rPr lang="en-US" dirty="0" smtClean="0"/>
              <a:t>Many nobles trained from boyhood to become knights</a:t>
            </a:r>
          </a:p>
          <a:p>
            <a:pPr lvl="1"/>
            <a:r>
              <a:rPr lang="en-US" dirty="0" smtClean="0"/>
              <a:t>In the 1100’s knights competed in tournaments</a:t>
            </a:r>
          </a:p>
          <a:p>
            <a:pPr lvl="1"/>
            <a:r>
              <a:rPr lang="en-US" dirty="0" smtClean="0"/>
              <a:t>Powerful lords fortified their  homes by creating castles around them</a:t>
            </a:r>
          </a:p>
          <a:p>
            <a:pPr lvl="2"/>
            <a:r>
              <a:rPr lang="en-US" dirty="0" smtClean="0"/>
              <a:t>Castles often contained moats, draw bridges, towers and high walls</a:t>
            </a:r>
            <a:endParaRPr lang="en-US" dirty="0"/>
          </a:p>
        </p:txBody>
      </p:sp>
      <p:pic>
        <p:nvPicPr>
          <p:cNvPr id="48130" name="Picture 2" descr="http://www.questmagazine.com/knights_templar_battle_we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438275"/>
            <a:ext cx="3381375" cy="54197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Democratic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648200" cy="5410200"/>
          </a:xfrm>
        </p:spPr>
        <p:txBody>
          <a:bodyPr/>
          <a:lstStyle/>
          <a:p>
            <a:r>
              <a:rPr lang="en-US" dirty="0" smtClean="0"/>
              <a:t>Representative Government</a:t>
            </a:r>
          </a:p>
          <a:p>
            <a:pPr lvl="1"/>
            <a:r>
              <a:rPr lang="en-US" dirty="0" smtClean="0"/>
              <a:t>Modern democracies are not true democracies</a:t>
            </a:r>
          </a:p>
          <a:p>
            <a:pPr lvl="1"/>
            <a:r>
              <a:rPr lang="en-US" dirty="0" smtClean="0"/>
              <a:t>Today we elect officials to work in our government</a:t>
            </a:r>
          </a:p>
          <a:p>
            <a:pPr lvl="2"/>
            <a:r>
              <a:rPr lang="en-US" dirty="0" smtClean="0"/>
              <a:t>This is known as Representative Democracy</a:t>
            </a:r>
          </a:p>
          <a:p>
            <a:pPr lvl="2"/>
            <a:r>
              <a:rPr lang="en-US" dirty="0" smtClean="0"/>
              <a:t>Elected officials represent the people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www.utexas.edu/courses/lat311moore/LAT311images/lat311images2/sen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658" y="2286000"/>
            <a:ext cx="4603342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562600" cy="5410200"/>
          </a:xfrm>
        </p:spPr>
        <p:txBody>
          <a:bodyPr/>
          <a:lstStyle/>
          <a:p>
            <a:r>
              <a:rPr lang="en-US" dirty="0" smtClean="0"/>
              <a:t>Chivalry - A code of conduct that knights followed</a:t>
            </a:r>
          </a:p>
          <a:p>
            <a:pPr lvl="1"/>
            <a:r>
              <a:rPr lang="en-US" dirty="0" smtClean="0"/>
              <a:t>Knights were required to be brave, loyal and true to their word</a:t>
            </a:r>
          </a:p>
          <a:p>
            <a:pPr lvl="1"/>
            <a:r>
              <a:rPr lang="en-US" dirty="0" smtClean="0"/>
              <a:t>In warfare they were required to fight fairly</a:t>
            </a:r>
          </a:p>
          <a:p>
            <a:pPr lvl="1"/>
            <a:r>
              <a:rPr lang="en-US" dirty="0" smtClean="0"/>
              <a:t>Knights also treated women with great respect</a:t>
            </a:r>
            <a:endParaRPr lang="en-US" dirty="0"/>
          </a:p>
        </p:txBody>
      </p:sp>
      <p:pic>
        <p:nvPicPr>
          <p:cNvPr id="49154" name="Picture 2" descr="http://tbn0.google.com/images?q=tbn:KmslQh8Gb_F-3M:http://content.answers.com/main/content/wp/en/4/49/Jousting_Kn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338" y="3962399"/>
            <a:ext cx="3602662" cy="28956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and Medieval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791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church converted most of Europe to Christianity</a:t>
            </a:r>
          </a:p>
          <a:p>
            <a:r>
              <a:rPr lang="en-US" dirty="0" smtClean="0"/>
              <a:t>As representatives of Christ on earth, medieval popes eventually claimed Papal Supremacy or authority over all secular rulers</a:t>
            </a:r>
          </a:p>
          <a:p>
            <a:r>
              <a:rPr lang="en-US" dirty="0" smtClean="0"/>
              <a:t>The Catholic church created their own laws</a:t>
            </a:r>
          </a:p>
          <a:p>
            <a:pPr lvl="1"/>
            <a:r>
              <a:rPr lang="en-US" dirty="0" smtClean="0"/>
              <a:t>Canon law</a:t>
            </a:r>
          </a:p>
          <a:p>
            <a:pPr lvl="1"/>
            <a:r>
              <a:rPr lang="en-US" dirty="0" smtClean="0"/>
              <a:t>Excommunication was the worst punishment</a:t>
            </a:r>
            <a:endParaRPr lang="en-US" dirty="0"/>
          </a:p>
        </p:txBody>
      </p:sp>
      <p:pic>
        <p:nvPicPr>
          <p:cNvPr id="2050" name="Picture 2" descr="http://www.historicaldocuments.com/StFrancisofAss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955" y="2362201"/>
            <a:ext cx="320204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and Medieval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629400" cy="5410200"/>
          </a:xfrm>
        </p:spPr>
        <p:txBody>
          <a:bodyPr/>
          <a:lstStyle/>
          <a:p>
            <a:r>
              <a:rPr lang="en-US" dirty="0" smtClean="0"/>
              <a:t>The church called for the end of feudal fighting</a:t>
            </a:r>
          </a:p>
          <a:p>
            <a:pPr lvl="1"/>
            <a:r>
              <a:rPr lang="en-US" dirty="0" smtClean="0"/>
              <a:t>Banned fighting from Friday to Sunday</a:t>
            </a:r>
          </a:p>
          <a:p>
            <a:r>
              <a:rPr lang="en-US" dirty="0" smtClean="0"/>
              <a:t>The church had many successes</a:t>
            </a:r>
          </a:p>
          <a:p>
            <a:pPr lvl="1"/>
            <a:r>
              <a:rPr lang="en-US" dirty="0" smtClean="0"/>
              <a:t>These successes led to weakened discipline within the church</a:t>
            </a:r>
          </a:p>
          <a:p>
            <a:pPr lvl="1"/>
            <a:r>
              <a:rPr lang="en-US" dirty="0" smtClean="0"/>
              <a:t>Many called for reform</a:t>
            </a:r>
            <a:endParaRPr lang="en-US" dirty="0"/>
          </a:p>
        </p:txBody>
      </p:sp>
      <p:pic>
        <p:nvPicPr>
          <p:cNvPr id="55298" name="Picture 2" descr="http://z.about.com/d/historymedren/1/0/H/assi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314" y="1752600"/>
            <a:ext cx="2672686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Royal Power in England and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248400" cy="5410200"/>
          </a:xfrm>
        </p:spPr>
        <p:txBody>
          <a:bodyPr/>
          <a:lstStyle/>
          <a:p>
            <a:r>
              <a:rPr lang="en-US" dirty="0" smtClean="0"/>
              <a:t>Monarchs began to undermine the power of feudal nobles</a:t>
            </a:r>
          </a:p>
          <a:p>
            <a:r>
              <a:rPr lang="en-US" dirty="0" smtClean="0"/>
              <a:t>Monarchs began to create armies and taxes</a:t>
            </a:r>
          </a:p>
          <a:p>
            <a:r>
              <a:rPr lang="en-US" dirty="0" smtClean="0"/>
              <a:t>Monarchs strengthen ties with the middle class therefore they had the support of the people</a:t>
            </a:r>
          </a:p>
          <a:p>
            <a:r>
              <a:rPr lang="en-US" dirty="0" smtClean="0"/>
              <a:t>The church becomes the most powerful entity throughout Europe</a:t>
            </a:r>
            <a:endParaRPr lang="en-US" dirty="0"/>
          </a:p>
        </p:txBody>
      </p:sp>
      <p:pic>
        <p:nvPicPr>
          <p:cNvPr id="57346" name="Picture 2" descr="http://www.tudorplace.com.ar/images/Plantagenet,William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6744" y="2362200"/>
            <a:ext cx="2937256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Years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324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1337 – 1453</a:t>
            </a:r>
          </a:p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England’s King Edward III tried to claim the French crown and French land</a:t>
            </a:r>
          </a:p>
          <a:p>
            <a:r>
              <a:rPr lang="en-US" dirty="0" smtClean="0"/>
              <a:t>English Victories</a:t>
            </a:r>
          </a:p>
          <a:p>
            <a:pPr lvl="1"/>
            <a:r>
              <a:rPr lang="en-US" dirty="0" smtClean="0"/>
              <a:t>At first England won many of the first battles thanks to the longbow – its range was far superior to that of a regular bow and arrow</a:t>
            </a:r>
          </a:p>
          <a:p>
            <a:pPr lvl="1"/>
            <a:r>
              <a:rPr lang="en-US" dirty="0" smtClean="0"/>
              <a:t>England was very close to taking all of France over</a:t>
            </a:r>
          </a:p>
          <a:p>
            <a:pPr lvl="1"/>
            <a:r>
              <a:rPr lang="en-US" dirty="0" smtClean="0"/>
              <a:t>French morale was very low</a:t>
            </a:r>
            <a:endParaRPr lang="en-US" dirty="0"/>
          </a:p>
        </p:txBody>
      </p:sp>
      <p:pic>
        <p:nvPicPr>
          <p:cNvPr id="70658" name="Picture 2" descr="http://www.historyguide.org/images/cre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675" y="4629150"/>
            <a:ext cx="2600325" cy="22288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Years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867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Joan of Arc</a:t>
            </a:r>
          </a:p>
          <a:p>
            <a:pPr lvl="1"/>
            <a:r>
              <a:rPr lang="en-US" dirty="0" smtClean="0"/>
              <a:t>1429 – A 17 year old peasant told the King of France Charles VII that God had chosen her to save France</a:t>
            </a:r>
          </a:p>
          <a:p>
            <a:pPr lvl="1"/>
            <a:r>
              <a:rPr lang="en-US" dirty="0" smtClean="0"/>
              <a:t>She inspired the French and led them to many victories</a:t>
            </a:r>
          </a:p>
          <a:p>
            <a:pPr lvl="1"/>
            <a:r>
              <a:rPr lang="en-US" dirty="0" smtClean="0"/>
              <a:t>She was taken captive by allies and turned over to the English</a:t>
            </a:r>
          </a:p>
          <a:p>
            <a:pPr lvl="1"/>
            <a:r>
              <a:rPr lang="en-US" dirty="0" smtClean="0"/>
              <a:t>They tried her as a witch and burned her at the stake</a:t>
            </a:r>
          </a:p>
          <a:p>
            <a:pPr lvl="1"/>
            <a:r>
              <a:rPr lang="en-US" dirty="0" smtClean="0"/>
              <a:t>This rallied the French and they went on the offensive</a:t>
            </a:r>
          </a:p>
          <a:p>
            <a:pPr lvl="1"/>
            <a:r>
              <a:rPr lang="en-US" dirty="0" smtClean="0"/>
              <a:t>With their new invention, the cannon they drove the English out of France</a:t>
            </a:r>
          </a:p>
          <a:p>
            <a:pPr lvl="1"/>
            <a:endParaRPr lang="en-US" dirty="0"/>
          </a:p>
        </p:txBody>
      </p:sp>
      <p:pic>
        <p:nvPicPr>
          <p:cNvPr id="69634" name="Picture 2" descr="http://z.about.com/d/atheism/1/7/H/0/3/JoanArc17-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1969" y="2819400"/>
            <a:ext cx="3142031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Years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791200" cy="5410200"/>
          </a:xfrm>
        </p:spPr>
        <p:txBody>
          <a:bodyPr/>
          <a:lstStyle/>
          <a:p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England’s dream of a continental English empire was shattered</a:t>
            </a:r>
          </a:p>
          <a:p>
            <a:pPr lvl="1"/>
            <a:r>
              <a:rPr lang="en-US" dirty="0" smtClean="0"/>
              <a:t>The victory allowed the French to spread their power</a:t>
            </a:r>
          </a:p>
          <a:p>
            <a:pPr lvl="1"/>
            <a:r>
              <a:rPr lang="en-US" dirty="0" smtClean="0"/>
              <a:t>France felt a strong sense of national pride</a:t>
            </a:r>
          </a:p>
          <a:p>
            <a:pPr lvl="1"/>
            <a:r>
              <a:rPr lang="en-US" dirty="0" smtClean="0"/>
              <a:t>The Longbow and Canon changed warfare</a:t>
            </a:r>
          </a:p>
          <a:p>
            <a:pPr lvl="1"/>
            <a:r>
              <a:rPr lang="en-US" dirty="0" smtClean="0"/>
              <a:t>Monarchs now needed large armies to fight wars</a:t>
            </a:r>
          </a:p>
          <a:p>
            <a:pPr lvl="1"/>
            <a:endParaRPr lang="en-US" dirty="0"/>
          </a:p>
        </p:txBody>
      </p:sp>
      <p:pic>
        <p:nvPicPr>
          <p:cNvPr id="71682" name="Picture 2" descr="http://mysite.verizon.net/tsafa1/longbow/DSC0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358" y="2438400"/>
            <a:ext cx="3316642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 Captivity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 smtClean="0"/>
              <a:t>Upheaval in the church</a:t>
            </a:r>
          </a:p>
          <a:p>
            <a:pPr lvl="1"/>
            <a:r>
              <a:rPr lang="en-US" dirty="0" smtClean="0"/>
              <a:t>The Black Death killed many members of the church</a:t>
            </a:r>
          </a:p>
          <a:p>
            <a:pPr lvl="1"/>
            <a:r>
              <a:rPr lang="en-US" dirty="0" smtClean="0"/>
              <a:t>The replacements lacked strong leadership</a:t>
            </a:r>
          </a:p>
          <a:p>
            <a:r>
              <a:rPr lang="en-US" dirty="0" smtClean="0"/>
              <a:t>1309 – Pope Clement V relocates the Papal court to Avignon (Southern France)</a:t>
            </a:r>
          </a:p>
          <a:p>
            <a:pPr lvl="1"/>
            <a:r>
              <a:rPr lang="en-US" dirty="0" smtClean="0"/>
              <a:t>This is known as Babylonian Captivity</a:t>
            </a:r>
          </a:p>
          <a:p>
            <a:pPr lvl="1"/>
            <a:r>
              <a:rPr lang="en-US" dirty="0" smtClean="0"/>
              <a:t>Pope lived lavishly</a:t>
            </a:r>
          </a:p>
        </p:txBody>
      </p:sp>
      <p:pic>
        <p:nvPicPr>
          <p:cNvPr id="2050" name="Picture 2" descr="Image:HY00256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572000"/>
            <a:ext cx="3516921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05400" cy="5410200"/>
          </a:xfrm>
        </p:spPr>
        <p:txBody>
          <a:bodyPr/>
          <a:lstStyle/>
          <a:p>
            <a:r>
              <a:rPr lang="en-US" dirty="0" smtClean="0"/>
              <a:t>Reformers elect their own Pope to rule from Rome</a:t>
            </a:r>
          </a:p>
          <a:p>
            <a:r>
              <a:rPr lang="en-US" dirty="0" smtClean="0"/>
              <a:t>This lead to the Great Schism</a:t>
            </a:r>
          </a:p>
          <a:p>
            <a:r>
              <a:rPr lang="en-US" dirty="0" smtClean="0"/>
              <a:t>The Catholic church splits</a:t>
            </a:r>
          </a:p>
          <a:p>
            <a:pPr lvl="1"/>
            <a:r>
              <a:rPr lang="en-US" dirty="0" smtClean="0"/>
              <a:t>For many years there were two or three Popes all of which claimed to be the “True” Pope</a:t>
            </a:r>
          </a:p>
          <a:p>
            <a:r>
              <a:rPr lang="en-US" dirty="0" smtClean="0"/>
              <a:t>1417 – The schism ends</a:t>
            </a:r>
            <a:endParaRPr lang="en-US" dirty="0"/>
          </a:p>
        </p:txBody>
      </p:sp>
      <p:pic>
        <p:nvPicPr>
          <p:cNvPr id="1026" name="Picture 2" descr="The Emblem of the Papacy">
            <a:hlinkClick r:id="rId2" tooltip="The Emblem of the Papacy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738" y="1828800"/>
            <a:ext cx="3529262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Democratic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191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 by Law</a:t>
            </a:r>
          </a:p>
          <a:p>
            <a:pPr lvl="1"/>
            <a:r>
              <a:rPr lang="en-US" dirty="0" smtClean="0"/>
              <a:t>No person is above the law in a democracy</a:t>
            </a:r>
          </a:p>
          <a:p>
            <a:pPr lvl="1"/>
            <a:r>
              <a:rPr lang="en-US" dirty="0" smtClean="0"/>
              <a:t>Most democracies have written constitutions</a:t>
            </a:r>
          </a:p>
          <a:p>
            <a:pPr lvl="1"/>
            <a:r>
              <a:rPr lang="en-US" dirty="0" smtClean="0"/>
              <a:t>Laws can be changed by a majority vote</a:t>
            </a:r>
          </a:p>
          <a:p>
            <a:pPr lvl="1"/>
            <a:r>
              <a:rPr lang="en-US" dirty="0" smtClean="0"/>
              <a:t>Unjust laws can be challenged</a:t>
            </a:r>
          </a:p>
          <a:p>
            <a:pPr lvl="2"/>
            <a:r>
              <a:rPr lang="en-US" dirty="0" smtClean="0"/>
              <a:t>Martin Luther King Jr.</a:t>
            </a:r>
          </a:p>
          <a:p>
            <a:pPr lvl="1"/>
            <a:endParaRPr lang="en-US" dirty="0"/>
          </a:p>
        </p:txBody>
      </p:sp>
      <p:pic>
        <p:nvPicPr>
          <p:cNvPr id="19458" name="Picture 2" descr="http://www.thisnation.com/media/photos/constitution-hi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2520" y="1600200"/>
            <a:ext cx="4361479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Democratic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096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 Rights</a:t>
            </a:r>
          </a:p>
          <a:p>
            <a:pPr lvl="1"/>
            <a:r>
              <a:rPr lang="en-US" dirty="0" smtClean="0"/>
              <a:t>Every person (rich or poor) has the same individual rights in a democracy</a:t>
            </a:r>
          </a:p>
          <a:p>
            <a:pPr lvl="1"/>
            <a:r>
              <a:rPr lang="en-US" dirty="0" smtClean="0"/>
              <a:t>Elected government is expected to protect the people’s civil rights</a:t>
            </a:r>
          </a:p>
          <a:p>
            <a:pPr lvl="1"/>
            <a:r>
              <a:rPr lang="en-US" dirty="0" smtClean="0"/>
              <a:t>Civil Liberties are the protections that the law gives to people’s freedom of thought and action</a:t>
            </a:r>
          </a:p>
          <a:p>
            <a:pPr lvl="2"/>
            <a:r>
              <a:rPr lang="en-US" dirty="0" smtClean="0"/>
              <a:t>Civil Liberties include freedom of speech, freedom of press and freedom of religion</a:t>
            </a:r>
          </a:p>
          <a:p>
            <a:pPr lvl="1"/>
            <a:endParaRPr lang="en-US" dirty="0"/>
          </a:p>
        </p:txBody>
      </p:sp>
      <p:pic>
        <p:nvPicPr>
          <p:cNvPr id="20482" name="Picture 2" descr="http://tbn0.google.com/images?q=tbn:oOBvl92pmROIzM:http://news-service.stanford.edu/news/2006/january11/gifs/ml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0479" y="3962401"/>
            <a:ext cx="2283522" cy="2895600"/>
          </a:xfrm>
          <a:prstGeom prst="rect">
            <a:avLst/>
          </a:prstGeom>
          <a:noFill/>
        </p:spPr>
      </p:pic>
      <p:pic>
        <p:nvPicPr>
          <p:cNvPr id="20484" name="Picture 4" descr="http://www.congresslink.org/civilrights/images/bg_left_inde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47800"/>
            <a:ext cx="1828800" cy="25380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Democratic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038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Reason</a:t>
            </a:r>
          </a:p>
          <a:p>
            <a:pPr lvl="1"/>
            <a:r>
              <a:rPr lang="en-US" dirty="0" smtClean="0"/>
              <a:t>Democracies base their decisions on reasoned argument rather than on traditions that defy logic</a:t>
            </a:r>
          </a:p>
          <a:p>
            <a:pPr lvl="1"/>
            <a:r>
              <a:rPr lang="en-US" dirty="0" smtClean="0"/>
              <a:t>Many debate whether or not the common people are capable of conducting a democracy</a:t>
            </a:r>
            <a:endParaRPr lang="en-US" dirty="0"/>
          </a:p>
        </p:txBody>
      </p:sp>
      <p:pic>
        <p:nvPicPr>
          <p:cNvPr id="21506" name="Picture 2" descr="http://content.answers.com/main/content/wp/en/5/5b/White_House_(south_sid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833" y="1981200"/>
            <a:ext cx="5387167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Ancient Roots </a:t>
            </a:r>
            <a:r>
              <a:rPr lang="en-US" smtClean="0"/>
              <a:t>of Democracy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791200" cy="5410200"/>
          </a:xfrm>
        </p:spPr>
        <p:txBody>
          <a:bodyPr/>
          <a:lstStyle/>
          <a:p>
            <a:r>
              <a:rPr lang="en-US" dirty="0" smtClean="0"/>
              <a:t>First organized governments were created 500o years ago</a:t>
            </a:r>
          </a:p>
          <a:p>
            <a:pPr lvl="1"/>
            <a:r>
              <a:rPr lang="en-US" dirty="0" smtClean="0"/>
              <a:t>Early peoples needed a way to organize large-scale building projects</a:t>
            </a:r>
          </a:p>
          <a:p>
            <a:r>
              <a:rPr lang="en-US" dirty="0" smtClean="0"/>
              <a:t>First organized governments were established in Mesopotamia, Egypt, India and China</a:t>
            </a:r>
          </a:p>
          <a:p>
            <a:pPr lvl="1"/>
            <a:r>
              <a:rPr lang="en-US" dirty="0" smtClean="0"/>
              <a:t>They were ruled by monarchs, kings and pharaohs</a:t>
            </a:r>
          </a:p>
          <a:p>
            <a:pPr lvl="1"/>
            <a:endParaRPr lang="en-US" dirty="0"/>
          </a:p>
        </p:txBody>
      </p:sp>
      <p:pic>
        <p:nvPicPr>
          <p:cNvPr id="12290" name="Picture 2" descr="http://www.cap.nsw.edu.au/bb_site_intro/specialPlaces/special_places_st2/africa/pyrami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1" y="2895600"/>
            <a:ext cx="3809999" cy="25430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Ancient Roots of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562600" cy="5410200"/>
          </a:xfrm>
        </p:spPr>
        <p:txBody>
          <a:bodyPr/>
          <a:lstStyle/>
          <a:p>
            <a:r>
              <a:rPr lang="en-US" dirty="0" smtClean="0"/>
              <a:t>2,500 years ago the first democratic government took shape in Greece</a:t>
            </a:r>
          </a:p>
          <a:p>
            <a:pPr lvl="1"/>
            <a:r>
              <a:rPr lang="en-US" dirty="0" smtClean="0"/>
              <a:t>Democracy means – Rule by the people</a:t>
            </a:r>
          </a:p>
          <a:p>
            <a:r>
              <a:rPr lang="en-US" dirty="0" smtClean="0"/>
              <a:t>Greek Democracy</a:t>
            </a:r>
          </a:p>
          <a:p>
            <a:pPr lvl="1"/>
            <a:r>
              <a:rPr lang="en-US" dirty="0" smtClean="0"/>
              <a:t>Rational thought, citizenship and political freedom established</a:t>
            </a:r>
          </a:p>
          <a:p>
            <a:r>
              <a:rPr lang="en-US" dirty="0" smtClean="0"/>
              <a:t>Roman Democracy</a:t>
            </a:r>
          </a:p>
          <a:p>
            <a:pPr lvl="1"/>
            <a:r>
              <a:rPr lang="en-US" dirty="0" smtClean="0"/>
              <a:t>Created Law</a:t>
            </a:r>
          </a:p>
          <a:p>
            <a:endParaRPr lang="en-US" dirty="0"/>
          </a:p>
        </p:txBody>
      </p:sp>
      <p:pic>
        <p:nvPicPr>
          <p:cNvPr id="10242" name="Picture 2" descr="http://www.escapefromwatchtower.com/athen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35052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Athens had a pure democracy</a:t>
            </a:r>
          </a:p>
          <a:p>
            <a:pPr lvl="1"/>
            <a:r>
              <a:rPr lang="en-US" dirty="0" smtClean="0"/>
              <a:t>All adult males were part of the legislature</a:t>
            </a:r>
          </a:p>
          <a:p>
            <a:pPr lvl="1"/>
            <a:r>
              <a:rPr lang="en-US" dirty="0" smtClean="0"/>
              <a:t>They met 40 times a year to decide public issues</a:t>
            </a:r>
          </a:p>
          <a:p>
            <a:pPr lvl="2"/>
            <a:r>
              <a:rPr lang="en-US" dirty="0" smtClean="0"/>
              <a:t>They declared war, signed treaties, and spent tax money</a:t>
            </a:r>
          </a:p>
          <a:p>
            <a:pPr lvl="2"/>
            <a:r>
              <a:rPr lang="en-US" dirty="0" smtClean="0"/>
              <a:t>The poorest person had the same vote as the richest person</a:t>
            </a:r>
          </a:p>
          <a:p>
            <a:r>
              <a:rPr lang="en-US" dirty="0" smtClean="0"/>
              <a:t>Athens has been described as a government of amateurs</a:t>
            </a:r>
            <a:endParaRPr lang="en-US" dirty="0"/>
          </a:p>
        </p:txBody>
      </p:sp>
      <p:pic>
        <p:nvPicPr>
          <p:cNvPr id="9218" name="Picture 2" descr="http://www.helleniccomserve.com/images/posied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136" y="2667000"/>
            <a:ext cx="4060864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7738</TotalTime>
  <Words>2059</Words>
  <Application>Microsoft Macintosh PowerPoint</Application>
  <PresentationFormat>On-screen Show (4:3)</PresentationFormat>
  <Paragraphs>290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Corbel</vt:lpstr>
      <vt:lpstr>Wingdings</vt:lpstr>
      <vt:lpstr>Wingdings 2</vt:lpstr>
      <vt:lpstr>Wingdings 3</vt:lpstr>
      <vt:lpstr>Arial</vt:lpstr>
      <vt:lpstr>Module</vt:lpstr>
      <vt:lpstr>Democracy and the Middle Ages</vt:lpstr>
      <vt:lpstr>The Rise of Democratic Ideas</vt:lpstr>
      <vt:lpstr>The Rise of Democratic Ideas</vt:lpstr>
      <vt:lpstr>The Rise of Democratic Ideas</vt:lpstr>
      <vt:lpstr>The Rise of Democratic Ideas</vt:lpstr>
      <vt:lpstr>The Rise of Democratic Ideas</vt:lpstr>
      <vt:lpstr>The Ancient Roots of Democracy</vt:lpstr>
      <vt:lpstr>The Ancient Roots of Democracy</vt:lpstr>
      <vt:lpstr>Athenian Democracy</vt:lpstr>
      <vt:lpstr>Athenian Democracy</vt:lpstr>
      <vt:lpstr>The Role of Reason</vt:lpstr>
      <vt:lpstr>Map of Athens and Rome</vt:lpstr>
      <vt:lpstr>Roman Law</vt:lpstr>
      <vt:lpstr>Judeo-Christian Tradition</vt:lpstr>
      <vt:lpstr>Judeo-Christian Tradition</vt:lpstr>
      <vt:lpstr>Judeo-Christian Tradition</vt:lpstr>
      <vt:lpstr>The Middle Ages</vt:lpstr>
      <vt:lpstr>The Middle Ages</vt:lpstr>
      <vt:lpstr>The Middle Ages</vt:lpstr>
      <vt:lpstr>The Middle Ages</vt:lpstr>
      <vt:lpstr>The Middle Ages</vt:lpstr>
      <vt:lpstr>The Crusades</vt:lpstr>
      <vt:lpstr>The Crusades</vt:lpstr>
      <vt:lpstr>The Crusades</vt:lpstr>
      <vt:lpstr>The Crusades</vt:lpstr>
      <vt:lpstr>Effects of the Crusades</vt:lpstr>
      <vt:lpstr>The Black Death</vt:lpstr>
      <vt:lpstr>The Middle Ages</vt:lpstr>
      <vt:lpstr>The Middle Ages</vt:lpstr>
      <vt:lpstr>The Middle Ages</vt:lpstr>
      <vt:lpstr>The Church and Medieval Life</vt:lpstr>
      <vt:lpstr>The Church and Medieval Life</vt:lpstr>
      <vt:lpstr>Growth of Royal Power in England and France</vt:lpstr>
      <vt:lpstr>The Hundred Years War</vt:lpstr>
      <vt:lpstr>The Hundred Years War</vt:lpstr>
      <vt:lpstr>The Hundred Years War</vt:lpstr>
      <vt:lpstr>Babylonian Captivity</vt:lpstr>
      <vt:lpstr>The Great Schism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and the Middle Ages</dc:title>
  <dc:creator>Donald Cook</dc:creator>
  <cp:lastModifiedBy>Microsoft Office User</cp:lastModifiedBy>
  <cp:revision>175</cp:revision>
  <cp:lastPrinted>2016-08-25T20:26:02Z</cp:lastPrinted>
  <dcterms:created xsi:type="dcterms:W3CDTF">2009-09-17T15:24:35Z</dcterms:created>
  <dcterms:modified xsi:type="dcterms:W3CDTF">2016-08-30T21:45:53Z</dcterms:modified>
</cp:coreProperties>
</file>